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57" r:id="rId3"/>
    <p:sldId id="261" r:id="rId4"/>
    <p:sldId id="262" r:id="rId5"/>
    <p:sldId id="260" r:id="rId6"/>
    <p:sldId id="267" r:id="rId7"/>
    <p:sldId id="263" r:id="rId8"/>
    <p:sldId id="264" r:id="rId9"/>
    <p:sldId id="278" r:id="rId10"/>
    <p:sldId id="270" r:id="rId11"/>
    <p:sldId id="256" r:id="rId12"/>
    <p:sldId id="281" r:id="rId13"/>
    <p:sldId id="266" r:id="rId14"/>
    <p:sldId id="271" r:id="rId15"/>
    <p:sldId id="272" r:id="rId16"/>
    <p:sldId id="273" r:id="rId17"/>
    <p:sldId id="25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FF"/>
    <a:srgbClr val="070BAF"/>
    <a:srgbClr val="C2FF85"/>
    <a:srgbClr val="FABCFC"/>
    <a:srgbClr val="C1FFC1"/>
    <a:srgbClr val="00FFFF"/>
    <a:srgbClr val="CCECFF"/>
    <a:srgbClr val="99FF33"/>
    <a:srgbClr val="97FFFF"/>
    <a:srgbClr val="EE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smtClean="0">
                <a:latin typeface="NikoshBAN" pitchFamily="2" charset="0"/>
                <a:cs typeface="NikoshBAN" pitchFamily="2" charset="0"/>
              </a:rPr>
              <a:t>।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কাদের</a:t>
            </a:r>
            <a:r>
              <a:rPr lang="bn-IN" baseline="0" dirty="0" smtClean="0"/>
              <a:t> সংখ্যা বেশি? কোন দল প্রচুক? প্রচুরক কাকে বলে? প্রশ্ন করে শিক্ষার্থীদের নিকট থেকে উত্তর জানার চেষ্টা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5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</a:t>
            </a:r>
            <a:r>
              <a:rPr lang="bn-IN" baseline="0" dirty="0" smtClean="0"/>
              <a:t>প্রচুরক </a:t>
            </a:r>
            <a:r>
              <a:rPr lang="bn-IN" baseline="0" dirty="0" smtClean="0"/>
              <a:t>কী?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সমস্যাটি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en-US" baseline="0" dirty="0" smtClean="0"/>
              <a:t> 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IN" baseline="0" dirty="0" smtClean="0"/>
              <a:t>রেখাচিত্রিটি শিক্ষার্থীদের দ্বারা বোর্ডে অংকনের সহায়তা করতে পারেন এবং প্রয়োজনে ব্যাখ্যা দিতে পারেন।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3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</a:t>
            </a:r>
            <a:r>
              <a:rPr lang="bn-IN" baseline="0" dirty="0" smtClean="0"/>
              <a:t> উত্তর দেওয়ার প্রাথমিক ধারনা শিক্ষার্থীদের বুঝিয়ে দেওয়া যেতে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জানিয়ে শ্রেণির কাজ সমাপ্তঙহোষণা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স্লাতডটি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স্তম্ভগুলোকে কীভাবে সাজানো হয়েছে?</a:t>
            </a:r>
            <a:r>
              <a:rPr lang="bn-IN" baseline="0" dirty="0" smtClean="0"/>
              <a:t> কোনটি মধ্যপদ? মধ্যপদের দুই পাশের স্তম্ভ সংখ্যার মধ্যে সম্পর্ক কী? প্রশ্ন করা যেতে পারে।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কোন রঙের</a:t>
            </a:r>
            <a:r>
              <a:rPr lang="bn-IN" baseline="0" dirty="0" smtClean="0"/>
              <a:t> </a:t>
            </a:r>
            <a:r>
              <a:rPr lang="bn-IN" dirty="0" smtClean="0"/>
              <a:t>ফুলটি সবচেয়ে</a:t>
            </a:r>
            <a:r>
              <a:rPr lang="bn-IN" baseline="0" dirty="0" smtClean="0"/>
              <a:t> বেশি?  প্রশ্ন করে শিক্ষার্থীদের নিকট থেকে উত্তর জানার চেষ্টা করা যেতে পারে।পরে পাঠ ঘোষণা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</a:t>
            </a:r>
            <a:r>
              <a:rPr lang="bn-IN" baseline="0" dirty="0" smtClean="0"/>
              <a:t>সূত্র ব্যাখ্যা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</a:t>
            </a:r>
            <a:r>
              <a:rPr lang="en-US" dirty="0" err="1" smtClean="0"/>
              <a:t>্য</a:t>
            </a:r>
            <a:r>
              <a:rPr lang="bn-IN" dirty="0" smtClean="0"/>
              <a:t>কের</a:t>
            </a:r>
            <a:r>
              <a:rPr lang="bn-IN" baseline="0" dirty="0" smtClean="0"/>
              <a:t> </a:t>
            </a:r>
            <a:r>
              <a:rPr lang="bn-IN" baseline="0" dirty="0" smtClean="0"/>
              <a:t>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 – ২ মিনিট।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533400" y="1659285"/>
            <a:ext cx="8115300" cy="4031873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0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001000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8607" y="22251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2387" y="22251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3893" y="22251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8970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8035" y="2225100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034" y="275338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8341" y="2225100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222510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197" y="2753380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39539" y="2753380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2230160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8924" y="2225100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7200" y="222510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9145" y="22251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6606" y="22251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470" y="4648200"/>
            <a:ext cx="80010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6" t="11111" b="10833"/>
          <a:stretch/>
        </p:blipFill>
        <p:spPr>
          <a:xfrm>
            <a:off x="609600" y="3155496"/>
            <a:ext cx="3810000" cy="2676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2" r="19434" b="7816"/>
          <a:stretch/>
        </p:blipFill>
        <p:spPr>
          <a:xfrm>
            <a:off x="4571998" y="457200"/>
            <a:ext cx="393061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>
          <a:xfrm>
            <a:off x="4571998" y="3188781"/>
            <a:ext cx="3930616" cy="264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098" y="1623498"/>
            <a:ext cx="737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49" y="3119786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48977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824" y="5181600"/>
            <a:ext cx="12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89774"/>
            <a:ext cx="98616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892225"/>
            <a:ext cx="7893013" cy="523220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102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677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2180" y="356235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2280" y="357759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0238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063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06290" y="358902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73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06590" y="36233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6690" y="3585210"/>
            <a:ext cx="800100" cy="72009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2638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723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456819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3400" y="459867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06690" y="457200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141220" y="457962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6037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493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41420" y="46139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41520" y="4575810"/>
            <a:ext cx="800100" cy="720090"/>
          </a:xfrm>
          <a:prstGeom prst="ellipse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08760" y="72771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38400" y="67437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09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816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05300" y="68580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10400" y="7200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86700" y="681990"/>
            <a:ext cx="800100" cy="720090"/>
          </a:xfrm>
          <a:prstGeom prst="ellipse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342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57900" y="17106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48600" y="16764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24000" y="17221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4384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" y="17564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3528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67200" y="17183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85800" y="5635752"/>
            <a:ext cx="2971800" cy="612648"/>
          </a:xfrm>
          <a:prstGeom prst="wedgeRectCallout">
            <a:avLst>
              <a:gd name="adj1" fmla="val 88707"/>
              <a:gd name="adj2" fmla="val 93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800600" y="5635752"/>
            <a:ext cx="914400" cy="6126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715000" y="5635752"/>
            <a:ext cx="914400" cy="612648"/>
          </a:xfrm>
          <a:prstGeom prst="flowChartAlternateProcess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629400" y="5635752"/>
            <a:ext cx="914400" cy="612648"/>
          </a:xfrm>
          <a:prstGeom prst="flowChartAlternateProcess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70470" y="5647182"/>
            <a:ext cx="914400" cy="612648"/>
          </a:xfrm>
          <a:prstGeom prst="flowChartAlternateProcess">
            <a:avLst/>
          </a:prstGeom>
          <a:solidFill>
            <a:srgbClr val="97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7" grpId="0" animBg="1"/>
      <p:bldP spid="11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1066800"/>
            <a:ext cx="79248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286000"/>
            <a:ext cx="7890510" cy="304698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09600"/>
            <a:ext cx="7924802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624156" y="1447800"/>
            <a:ext cx="6072044" cy="4081552"/>
          </a:xfrm>
          <a:prstGeom prst="rect">
            <a:avLst/>
          </a:prstGeom>
          <a:noFill/>
        </p:spPr>
        <p:txBody>
          <a:bodyPr wrap="none" rtlCol="0">
            <a:prstTxWarp prst="textCirclePour">
              <a:avLst>
                <a:gd name="adj1" fmla="val 10800000"/>
                <a:gd name="adj2" fmla="val 33722"/>
              </a:avLst>
            </a:prstTxWarp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762000"/>
            <a:ext cx="5486400" cy="5334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2034" y="2362200"/>
            <a:ext cx="3013966" cy="156966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4155305" cy="569386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দেবদাস কর্মকার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শেরেবাংলা নগর, ঢাকা – ১২০৭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০ ১ ৭ ১ ৫ ০ ১ ৬ ১ ৫ ৬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debdaskrmkr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@yahoo.com</a:t>
            </a:r>
            <a:endParaRPr lang="bn-BD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33400"/>
            <a:ext cx="3810000" cy="5693866"/>
          </a:xfrm>
          <a:prstGeom prst="rect">
            <a:avLst/>
          </a:prstGeom>
          <a:solidFill>
            <a:srgbClr val="B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প্রচুক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৩০/০৯/২০১৪</a:t>
            </a: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571998" y="1282505"/>
            <a:ext cx="0" cy="2070295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2470" y="1371600"/>
            <a:ext cx="3657600" cy="584775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10625"/>
            <a:ext cx="6934200" cy="584775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1956375"/>
            <a:ext cx="2148838" cy="139642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6096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08760" y="6629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38400" y="6096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09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5300" y="6210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0960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10400" y="6553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6700" y="6172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932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8458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69577" y="331089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760277" y="327660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35677" y="332232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500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1277" y="33566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644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78877" y="3318510"/>
            <a:ext cx="800100" cy="72009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055177" y="367180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99510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2291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764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6764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514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১। উপাত্ত সংখ্যা বিজোড় হলে,</a:t>
                </a:r>
              </a:p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মধ্যক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dirty="0">
                            <a:latin typeface="NikoshBAN" pitchFamily="2" charset="0"/>
                            <a:cs typeface="NikoshBAN" pitchFamily="2" charset="0"/>
                          </a:rPr>
                          <m:t>উপাত্ত সংখ্যা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r>
                          <a:rPr lang="bn-IN" sz="32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64701"/>
                <a:ext cx="7895013" cy="1436099"/>
              </a:xfrm>
              <a:prstGeom prst="rect">
                <a:avLst/>
              </a:prstGeom>
              <a:blipFill rotWithShape="0">
                <a:blip r:embed="rId3"/>
                <a:stretch>
                  <a:fillRect t="-4564" b="-414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5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810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19200" y="5105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57400" y="4572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95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20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4686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484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86600" y="4648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8046" y="57912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37160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37160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 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33600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886700" y="5029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91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57300" y="287274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095500" y="281940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33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101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771900" y="283083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>
            <a:endCxn id="53" idx="2"/>
          </p:cNvCxnSpPr>
          <p:nvPr/>
        </p:nvCxnSpPr>
        <p:spPr>
          <a:xfrm flipV="1">
            <a:off x="419100" y="3190875"/>
            <a:ext cx="3352800" cy="5444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4483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2865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24700" y="28270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924800" y="2865120"/>
            <a:ext cx="800100" cy="72009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48300" y="3225165"/>
            <a:ext cx="3238500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09600" y="3729097"/>
            <a:ext cx="8035636" cy="206210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 উপাত্ত সংখ্যা জোড় হলে,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মধ্যক = মধ্যম পদ দুটির গড়মান 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অর্থাৎ, (উপাত্ত সংখ্যা/২)তম পদ ও (উপাত্ত সংখ্যা/২ + ১)তম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পদের গড়মান হল মধ্যক।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46" grpId="0" animBg="1"/>
      <p:bldP spid="50" grpId="0" animBg="1"/>
      <p:bldP spid="51" grpId="0" animBg="1"/>
      <p:bldP spid="35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1949</TotalTime>
  <Words>1005</Words>
  <Application>Microsoft Office PowerPoint</Application>
  <PresentationFormat>On-screen Show (4:3)</PresentationFormat>
  <Paragraphs>269</Paragraphs>
  <Slides>18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D karmoker</cp:lastModifiedBy>
  <cp:revision>201</cp:revision>
  <dcterms:created xsi:type="dcterms:W3CDTF">2006-08-16T00:00:00Z</dcterms:created>
  <dcterms:modified xsi:type="dcterms:W3CDTF">2016-08-05T17:41:01Z</dcterms:modified>
</cp:coreProperties>
</file>